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4648"/>
  </p:normalViewPr>
  <p:slideViewPr>
    <p:cSldViewPr snapToGrid="0" snapToObjects="1">
      <p:cViewPr varScale="1">
        <p:scale>
          <a:sx n="79" d="100"/>
          <a:sy n="79" d="100"/>
        </p:scale>
        <p:origin x="8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10/12/2023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10/12/2023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10/12/2023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10/12/2023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10/12/2023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10/12/2023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https://i.etsystatic.com/34799278/r/il/35f048/5139494602/il_794xN.5139494602_5jq6.jpg" TargetMode="External"/><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https://i.etsystatic.com/34286555/r/il/4d7acc/3954057714/il_794xN.3954057714_rmkb.jpg" TargetMode="Externa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https://i.etsystatic.com/34799278/r/il/35f048/5139494602/il_794xN.5139494602_5jq6.jpg" TargetMode="External"/><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https://i.etsystatic.com/34286555/r/il/4d7acc/3954057714/il_794xN.3954057714_rmkb.jpg" TargetMode="External"/><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hyperlink" Target="https://bangalorebengalurublog.blogspot.com/2010/09/review-of-himalaya-neem-turmeric-soap.html" TargetMode="External"/><Relationship Id="rId7" Type="http://schemas.openxmlformats.org/officeDocument/2006/relationships/hyperlink" Target="https://creativecommons.org/licenses/by-nd/3.0/" TargetMode="External"/><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hyperlink" Target="https://getlippie.blogspot.com/2009/11/organic-wednesday-dr-organic.html" TargetMode="External"/><Relationship Id="rId5" Type="http://schemas.openxmlformats.org/officeDocument/2006/relationships/image" Target="../media/image5.JPG"/><Relationship Id="rId4" Type="http://schemas.openxmlformats.org/officeDocument/2006/relationships/hyperlink" Target="https://creativecommons.org/licenses/by-nc-nd/3.0/" TargetMode="External"/><Relationship Id="rId9" Type="http://schemas.openxmlformats.org/officeDocument/2006/relationships/hyperlink" Target="https://www.lifestutoring.com/product/herbal-toothpaste/"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culturacientifica.com/2020/02/16/los-numeros-del-sistema-circulatorio-humano/" TargetMode="External"/><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biologycorner.com/2021/04/07/digestive-system-drag-and-drop-with-quiz/"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fslovenglish.blogspot.com/2019/12/" TargetMode="External"/><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Neem tree3ft tallair layering image 1">
            <a:extLst>
              <a:ext uri="{FF2B5EF4-FFF2-40B4-BE49-F238E27FC236}">
                <a16:creationId xmlns:a16="http://schemas.microsoft.com/office/drawing/2014/main" id="{AD75B4C7-833B-AA45-BA3E-E6C98845FC9D}"/>
              </a:ext>
            </a:extLst>
          </p:cNvPr>
          <p:cNvPicPr>
            <a:picLocks noChangeAspect="1" noChangeArrowheads="1"/>
          </p:cNvPicPr>
          <p:nvPr/>
        </p:nvPicPr>
        <p:blipFill rotWithShape="1">
          <a:blip r:embed="rId2" r:link="rId3">
            <a:extLst>
              <a:ext uri="{28A0092B-C50C-407E-A947-70E740481C1C}">
                <a14:useLocalDpi xmlns:a14="http://schemas.microsoft.com/office/drawing/2010/main" val="0"/>
              </a:ext>
            </a:extLst>
          </a:blip>
          <a:srcRect l="903" t="8719" r="8788" b="26952"/>
          <a:stretch>
            <a:fillRect/>
          </a:stretch>
        </p:blipFill>
        <p:spPr bwMode="auto">
          <a:xfrm>
            <a:off x="25164" y="50546"/>
            <a:ext cx="7472596" cy="660939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3AC0C8A-3C10-4345-A8D5-22FE68A010AE}"/>
              </a:ext>
            </a:extLst>
          </p:cNvPr>
          <p:cNvSpPr>
            <a:spLocks noGrp="1"/>
          </p:cNvSpPr>
          <p:nvPr>
            <p:ph type="ctrTitle"/>
          </p:nvPr>
        </p:nvSpPr>
        <p:spPr>
          <a:xfrm>
            <a:off x="7497760" y="4145337"/>
            <a:ext cx="4067692" cy="641269"/>
          </a:xfrm>
        </p:spPr>
        <p:txBody>
          <a:bodyPr/>
          <a:lstStyle/>
          <a:p>
            <a:r>
              <a:rPr lang="en-US" dirty="0">
                <a:solidFill>
                  <a:schemeClr val="tx1"/>
                </a:solidFill>
                <a:latin typeface="Copperplate Gothic Bold" panose="020E0705020206020404" pitchFamily="34" charset="77"/>
              </a:rPr>
              <a:t>Natural</a:t>
            </a:r>
            <a:br>
              <a:rPr lang="en-US" dirty="0">
                <a:solidFill>
                  <a:schemeClr val="tx1"/>
                </a:solidFill>
                <a:latin typeface="Copperplate Gothic Bold" panose="020E0705020206020404" pitchFamily="34" charset="77"/>
              </a:rPr>
            </a:br>
            <a:r>
              <a:rPr lang="en-US" dirty="0">
                <a:solidFill>
                  <a:schemeClr val="tx1"/>
                </a:solidFill>
                <a:latin typeface="Copperplate Gothic Bold" panose="020E0705020206020404" pitchFamily="34" charset="77"/>
              </a:rPr>
              <a:t>Neem </a:t>
            </a:r>
            <a:br>
              <a:rPr lang="en-US" dirty="0">
                <a:solidFill>
                  <a:schemeClr val="tx1"/>
                </a:solidFill>
                <a:latin typeface="Copperplate Gothic Bold" panose="020E0705020206020404" pitchFamily="34" charset="77"/>
              </a:rPr>
            </a:br>
            <a:r>
              <a:rPr lang="en-US" dirty="0">
                <a:solidFill>
                  <a:schemeClr val="tx1"/>
                </a:solidFill>
                <a:latin typeface="Copperplate Gothic Bold" panose="020E0705020206020404" pitchFamily="34" charset="77"/>
              </a:rPr>
              <a:t>Products</a:t>
            </a:r>
          </a:p>
        </p:txBody>
      </p:sp>
      <p:pic>
        <p:nvPicPr>
          <p:cNvPr id="5" name="Picture 2" descr="Neem Azadirchta indica live plant image 1">
            <a:extLst>
              <a:ext uri="{FF2B5EF4-FFF2-40B4-BE49-F238E27FC236}">
                <a16:creationId xmlns:a16="http://schemas.microsoft.com/office/drawing/2014/main" id="{2A624159-EBAC-FE47-9845-27CADAF694BE}"/>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25164" y="0"/>
            <a:ext cx="3903024" cy="426451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B961D94-D8E6-FB41-8481-EF0C9E5207B8}"/>
              </a:ext>
            </a:extLst>
          </p:cNvPr>
          <p:cNvSpPr txBox="1"/>
          <p:nvPr/>
        </p:nvSpPr>
        <p:spPr>
          <a:xfrm>
            <a:off x="8593494" y="4601940"/>
            <a:ext cx="3045962" cy="369332"/>
          </a:xfrm>
          <a:prstGeom prst="rect">
            <a:avLst/>
          </a:prstGeom>
          <a:noFill/>
        </p:spPr>
        <p:txBody>
          <a:bodyPr wrap="none" rtlCol="0">
            <a:spAutoFit/>
          </a:bodyPr>
          <a:lstStyle/>
          <a:p>
            <a:r>
              <a:rPr lang="en-US" b="1" i="1" dirty="0">
                <a:latin typeface="Calisto MT" panose="02040603050505030304" pitchFamily="18" charset="77"/>
              </a:rPr>
              <a:t>Bishop Dr. Sunday Achi Ayah</a:t>
            </a:r>
          </a:p>
        </p:txBody>
      </p:sp>
    </p:spTree>
    <p:extLst>
      <p:ext uri="{BB962C8B-B14F-4D97-AF65-F5344CB8AC3E}">
        <p14:creationId xmlns:p14="http://schemas.microsoft.com/office/powerpoint/2010/main" val="3701412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2947C8-A0D6-9B46-953A-FD379582889B}"/>
              </a:ext>
            </a:extLst>
          </p:cNvPr>
          <p:cNvSpPr>
            <a:spLocks noGrp="1"/>
          </p:cNvSpPr>
          <p:nvPr>
            <p:ph idx="1"/>
          </p:nvPr>
        </p:nvSpPr>
        <p:spPr>
          <a:xfrm>
            <a:off x="677334" y="2355143"/>
            <a:ext cx="8596668" cy="3880773"/>
          </a:xfrm>
        </p:spPr>
        <p:txBody>
          <a:bodyPr/>
          <a:lstStyle/>
          <a:p>
            <a:r>
              <a:rPr lang="en-US" sz="2400" dirty="0">
                <a:latin typeface="Times New Roman" panose="02020603050405020304" pitchFamily="18" charset="0"/>
                <a:cs typeface="Times New Roman" panose="02020603050405020304" pitchFamily="18" charset="0"/>
              </a:rPr>
              <a:t>Boosts hair and scalp health:</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 Neem leaves are commonly used in hair care products due to their ability to nourish the scalp, promote hair growth, and prevent dandruff and lice infestation. Neem's antifungal and antibacterial properties effectively combat scalp infections, while its high antioxidant content helps rejuvenate hair follicles.</a:t>
            </a:r>
            <a:br>
              <a:rPr lang="en-US" dirty="0"/>
            </a:br>
            <a:br>
              <a:rPr lang="en-US" dirty="0"/>
            </a:br>
            <a:endParaRPr lang="en-US" dirty="0"/>
          </a:p>
        </p:txBody>
      </p:sp>
      <p:pic>
        <p:nvPicPr>
          <p:cNvPr id="8" name="Picture 7" descr="A person with long dreadlocks&#10;&#10;Description automatically generated">
            <a:extLst>
              <a:ext uri="{FF2B5EF4-FFF2-40B4-BE49-F238E27FC236}">
                <a16:creationId xmlns:a16="http://schemas.microsoft.com/office/drawing/2014/main" id="{98C85F23-B5B0-371C-3FB3-83C877D34988}"/>
              </a:ext>
            </a:extLst>
          </p:cNvPr>
          <p:cNvPicPr>
            <a:picLocks noChangeAspect="1"/>
          </p:cNvPicPr>
          <p:nvPr/>
        </p:nvPicPr>
        <p:blipFill>
          <a:blip r:embed="rId2"/>
          <a:stretch>
            <a:fillRect/>
          </a:stretch>
        </p:blipFill>
        <p:spPr>
          <a:xfrm>
            <a:off x="9729231" y="135824"/>
            <a:ext cx="2253217" cy="3004289"/>
          </a:xfrm>
          <a:prstGeom prst="rect">
            <a:avLst/>
          </a:prstGeom>
        </p:spPr>
      </p:pic>
      <p:pic>
        <p:nvPicPr>
          <p:cNvPr id="6" name="Picture 5" descr="A person with long dreadlocks&#10;&#10;Description automatically generated">
            <a:extLst>
              <a:ext uri="{FF2B5EF4-FFF2-40B4-BE49-F238E27FC236}">
                <a16:creationId xmlns:a16="http://schemas.microsoft.com/office/drawing/2014/main" id="{EF632969-52E3-DD1F-3E10-7A343041BF14}"/>
              </a:ext>
            </a:extLst>
          </p:cNvPr>
          <p:cNvPicPr>
            <a:picLocks noChangeAspect="1"/>
          </p:cNvPicPr>
          <p:nvPr/>
        </p:nvPicPr>
        <p:blipFill>
          <a:blip r:embed="rId3"/>
          <a:stretch>
            <a:fillRect/>
          </a:stretch>
        </p:blipFill>
        <p:spPr>
          <a:xfrm>
            <a:off x="7232309" y="120570"/>
            <a:ext cx="2309872" cy="3079829"/>
          </a:xfrm>
          <a:prstGeom prst="rect">
            <a:avLst/>
          </a:prstGeom>
        </p:spPr>
      </p:pic>
      <p:pic>
        <p:nvPicPr>
          <p:cNvPr id="10" name="Picture 9" descr="A person with dreadlocks and blue earrings&#10;&#10;Description automatically generated">
            <a:extLst>
              <a:ext uri="{FF2B5EF4-FFF2-40B4-BE49-F238E27FC236}">
                <a16:creationId xmlns:a16="http://schemas.microsoft.com/office/drawing/2014/main" id="{2E9FBAFC-055B-D60A-60AA-0BDF4895735D}"/>
              </a:ext>
            </a:extLst>
          </p:cNvPr>
          <p:cNvPicPr>
            <a:picLocks noChangeAspect="1"/>
          </p:cNvPicPr>
          <p:nvPr/>
        </p:nvPicPr>
        <p:blipFill>
          <a:blip r:embed="rId4"/>
          <a:stretch>
            <a:fillRect/>
          </a:stretch>
        </p:blipFill>
        <p:spPr>
          <a:xfrm flipH="1">
            <a:off x="9810360" y="3320973"/>
            <a:ext cx="2253217" cy="3004289"/>
          </a:xfrm>
          <a:prstGeom prst="rect">
            <a:avLst/>
          </a:prstGeom>
        </p:spPr>
      </p:pic>
    </p:spTree>
    <p:extLst>
      <p:ext uri="{BB962C8B-B14F-4D97-AF65-F5344CB8AC3E}">
        <p14:creationId xmlns:p14="http://schemas.microsoft.com/office/powerpoint/2010/main" val="1176436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6B3BA7-6291-134B-AFB7-A3E6ADBEB691}"/>
              </a:ext>
            </a:extLst>
          </p:cNvPr>
          <p:cNvSpPr>
            <a:spLocks noGrp="1"/>
          </p:cNvSpPr>
          <p:nvPr>
            <p:ph idx="1"/>
          </p:nvPr>
        </p:nvSpPr>
        <p:spPr/>
        <p:txBody>
          <a:bodyPr>
            <a:normAutofit/>
          </a:bodyPr>
          <a:lstStyle/>
          <a:p>
            <a:r>
              <a:rPr lang="en-US" sz="2400" dirty="0">
                <a:latin typeface="Times New Roman" panose="02020603050405020304" pitchFamily="18" charset="0"/>
                <a:cs typeface="Times New Roman" panose="02020603050405020304" pitchFamily="18" charset="0"/>
              </a:rPr>
              <a:t>Supports heart health: </a:t>
            </a:r>
          </a:p>
          <a:p>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	Neem leaves have been found to possess cardio-protective 	properties. Regular consumption of neem leaf extracts can help 	lower cholesterol levels, reduce blood pressure, prevent blood 	clots, and protect against oxidative stress, thus reducing the risk 	of cardiovascular diseases. </a:t>
            </a:r>
          </a:p>
        </p:txBody>
      </p:sp>
    </p:spTree>
    <p:extLst>
      <p:ext uri="{BB962C8B-B14F-4D97-AF65-F5344CB8AC3E}">
        <p14:creationId xmlns:p14="http://schemas.microsoft.com/office/powerpoint/2010/main" val="2465368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B11E555-8C47-8041-929E-F061230968BF}"/>
              </a:ext>
            </a:extLst>
          </p:cNvPr>
          <p:cNvSpPr>
            <a:spLocks noGrp="1"/>
          </p:cNvSpPr>
          <p:nvPr>
            <p:ph idx="1"/>
          </p:nvPr>
        </p:nvSpPr>
        <p:spPr/>
        <p:txBody>
          <a:bodyPr>
            <a:normAutofit/>
          </a:bodyPr>
          <a:lstStyle/>
          <a:p>
            <a:r>
              <a:rPr lang="en-US" sz="2400" dirty="0">
                <a:latin typeface="Times New Roman" panose="02020603050405020304" pitchFamily="18" charset="0"/>
                <a:cs typeface="Times New Roman" panose="02020603050405020304" pitchFamily="18" charset="0"/>
              </a:rPr>
              <a:t>Acts as a natural insect repellent: </a:t>
            </a:r>
          </a:p>
          <a:p>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	Neem leaves contain natural compounds that repel insects and 	pests. Using neem-based products or neem oil can effectively 	ward off mosquitoes, ticks, fleas, and other insects, making it a 	safer alternative to chemical-based repellents </a:t>
            </a:r>
          </a:p>
        </p:txBody>
      </p:sp>
    </p:spTree>
    <p:extLst>
      <p:ext uri="{BB962C8B-B14F-4D97-AF65-F5344CB8AC3E}">
        <p14:creationId xmlns:p14="http://schemas.microsoft.com/office/powerpoint/2010/main" val="4097864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2E226-3823-9644-A71E-CF0C7BFBBC64}"/>
              </a:ext>
            </a:extLst>
          </p:cNvPr>
          <p:cNvSpPr>
            <a:spLocks noGrp="1"/>
          </p:cNvSpPr>
          <p:nvPr>
            <p:ph type="title"/>
          </p:nvPr>
        </p:nvSpPr>
        <p:spPr>
          <a:xfrm>
            <a:off x="617956" y="2770909"/>
            <a:ext cx="9464193" cy="886691"/>
          </a:xfrm>
        </p:spPr>
        <p:txBody>
          <a:bodyPr/>
          <a:lstStyle/>
          <a:p>
            <a:r>
              <a:rPr lang="en-US" dirty="0">
                <a:latin typeface="Copperplate Gothic Bold" panose="020E0705020206020404" pitchFamily="34" charset="77"/>
              </a:rPr>
              <a:t>How to prepare Neem leaf as a Tea</a:t>
            </a:r>
          </a:p>
        </p:txBody>
      </p:sp>
      <p:sp>
        <p:nvSpPr>
          <p:cNvPr id="4" name="Rectangle 2">
            <a:extLst>
              <a:ext uri="{FF2B5EF4-FFF2-40B4-BE49-F238E27FC236}">
                <a16:creationId xmlns:a16="http://schemas.microsoft.com/office/drawing/2014/main" id="{ACA23D89-A978-8542-832A-9BE284280FB5}"/>
              </a:ext>
            </a:extLst>
          </p:cNvPr>
          <p:cNvSpPr>
            <a:spLocks noChangeArrowheads="1"/>
          </p:cNvSpPr>
          <p:nvPr/>
        </p:nvSpPr>
        <p:spPr bwMode="auto">
          <a:xfrm flipV="1">
            <a:off x="-5429006" y="4797630"/>
            <a:ext cx="2302230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5" name="Picture 1" descr="Neem tree3ft tallair layering image 1">
            <a:extLst>
              <a:ext uri="{FF2B5EF4-FFF2-40B4-BE49-F238E27FC236}">
                <a16:creationId xmlns:a16="http://schemas.microsoft.com/office/drawing/2014/main" id="{244B890D-398A-B347-B1D5-586FB04F5EC2}"/>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4370119" y="3827565"/>
            <a:ext cx="1712027" cy="212576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58C7A5A-7788-C74C-B5B7-C01BC5B05609}"/>
              </a:ext>
            </a:extLst>
          </p:cNvPr>
          <p:cNvSpPr>
            <a:spLocks noChangeArrowheads="1"/>
          </p:cNvSpPr>
          <p:nvPr/>
        </p:nvSpPr>
        <p:spPr bwMode="auto">
          <a:xfrm>
            <a:off x="4678131" y="3827565"/>
            <a:ext cx="1986967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7" name="Picture 2" descr="Neem Azadirchta indica live plant image 1">
            <a:extLst>
              <a:ext uri="{FF2B5EF4-FFF2-40B4-BE49-F238E27FC236}">
                <a16:creationId xmlns:a16="http://schemas.microsoft.com/office/drawing/2014/main" id="{5731B72E-BB40-3349-8772-66C04A1E3155}"/>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6082147" y="3827565"/>
            <a:ext cx="1945572" cy="2125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45148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C3F130-CB47-1941-8AA9-61A437FB11F5}"/>
              </a:ext>
            </a:extLst>
          </p:cNvPr>
          <p:cNvSpPr>
            <a:spLocks noGrp="1"/>
          </p:cNvSpPr>
          <p:nvPr>
            <p:ph idx="1"/>
          </p:nvPr>
        </p:nvSpPr>
        <p:spPr/>
        <p:txBody>
          <a:bodyPr>
            <a:normAutofit/>
          </a:bodyPr>
          <a:lstStyle/>
          <a:p>
            <a:pPr>
              <a:buFont typeface="Wingdings" pitchFamily="2" charset="2"/>
              <a:buChar char="q"/>
            </a:pPr>
            <a:r>
              <a:rPr lang="en-US" sz="2400" dirty="0">
                <a:latin typeface="Times New Roman" panose="02020603050405020304" pitchFamily="18" charset="0"/>
                <a:cs typeface="Times New Roman" panose="02020603050405020304" pitchFamily="18" charset="0"/>
              </a:rPr>
              <a:t>Selecting and sourcing neem leaves: </a:t>
            </a:r>
          </a:p>
          <a:p>
            <a:pPr>
              <a:buFont typeface="Wingdings" pitchFamily="2" charset="2"/>
              <a:buChar char="q"/>
            </a:pPr>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	Look for fresh, green neem leaves that are free from blemishes 	or signs of decay. You can either harvest neem leaves from a 	neem tree if you have access to one, or purchase them from a 	trusted supplier or health store. </a:t>
            </a:r>
          </a:p>
        </p:txBody>
      </p:sp>
    </p:spTree>
    <p:extLst>
      <p:ext uri="{BB962C8B-B14F-4D97-AF65-F5344CB8AC3E}">
        <p14:creationId xmlns:p14="http://schemas.microsoft.com/office/powerpoint/2010/main" val="17023317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67AF46-9348-D74F-9241-27EEA0D0FED2}"/>
              </a:ext>
            </a:extLst>
          </p:cNvPr>
          <p:cNvSpPr>
            <a:spLocks noGrp="1"/>
          </p:cNvSpPr>
          <p:nvPr>
            <p:ph idx="1"/>
          </p:nvPr>
        </p:nvSpPr>
        <p:spPr/>
        <p:txBody>
          <a:bodyPr/>
          <a:lstStyle/>
          <a:p>
            <a:pPr>
              <a:buFont typeface="Wingdings" pitchFamily="2" charset="2"/>
              <a:buChar char="q"/>
            </a:pPr>
            <a:r>
              <a:rPr lang="en-US" sz="2400" dirty="0">
                <a:latin typeface="Times New Roman" panose="02020603050405020304" pitchFamily="18" charset="0"/>
                <a:cs typeface="Times New Roman" panose="02020603050405020304" pitchFamily="18" charset="0"/>
              </a:rPr>
              <a:t>Washing the neem leaves: </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	Rinse the leaves thoroughly under running water to remove any 	dirt, debris, or pesticide residue. Gently pat them dry with a 	clean towel</a:t>
            </a:r>
            <a:r>
              <a:rPr lang="en-US" dirty="0"/>
              <a:t>. </a:t>
            </a:r>
          </a:p>
          <a:p>
            <a:pPr>
              <a:buFont typeface="Wingdings" pitchFamily="2" charset="2"/>
              <a:buChar char="q"/>
            </a:pPr>
            <a:endParaRPr lang="en-US" dirty="0"/>
          </a:p>
        </p:txBody>
      </p:sp>
    </p:spTree>
    <p:extLst>
      <p:ext uri="{BB962C8B-B14F-4D97-AF65-F5344CB8AC3E}">
        <p14:creationId xmlns:p14="http://schemas.microsoft.com/office/powerpoint/2010/main" val="1909359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5ADF04-7520-B244-8679-AD82FCDADF57}"/>
              </a:ext>
            </a:extLst>
          </p:cNvPr>
          <p:cNvSpPr>
            <a:spLocks noGrp="1"/>
          </p:cNvSpPr>
          <p:nvPr>
            <p:ph idx="1"/>
          </p:nvPr>
        </p:nvSpPr>
        <p:spPr/>
        <p:txBody>
          <a:bodyPr>
            <a:normAutofit/>
          </a:bodyPr>
          <a:lstStyle/>
          <a:p>
            <a:pPr>
              <a:buFont typeface="Wingdings" pitchFamily="2" charset="2"/>
              <a:buChar char="q"/>
            </a:pPr>
            <a:r>
              <a:rPr lang="en-US" sz="2400" dirty="0">
                <a:latin typeface="Times New Roman" panose="02020603050405020304" pitchFamily="18" charset="0"/>
                <a:cs typeface="Times New Roman" panose="02020603050405020304" pitchFamily="18" charset="0"/>
              </a:rPr>
              <a:t>Drying the neem leaves: </a:t>
            </a:r>
          </a:p>
          <a:p>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Spread the washed neem leaves on a clean, dry surface such as a tray or a mesh drying rack. Place them in a well-ventilated area away from direct sunlight. Allow the leaves to air dry naturally until they become crisp and brittle. This process may take several days, depending on the humidity levels in your environment. </a:t>
            </a:r>
          </a:p>
        </p:txBody>
      </p:sp>
    </p:spTree>
    <p:extLst>
      <p:ext uri="{BB962C8B-B14F-4D97-AF65-F5344CB8AC3E}">
        <p14:creationId xmlns:p14="http://schemas.microsoft.com/office/powerpoint/2010/main" val="4102676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CD9392-7A0E-E545-AAC1-59BC659D5112}"/>
              </a:ext>
            </a:extLst>
          </p:cNvPr>
          <p:cNvSpPr>
            <a:spLocks noGrp="1"/>
          </p:cNvSpPr>
          <p:nvPr>
            <p:ph idx="1"/>
          </p:nvPr>
        </p:nvSpPr>
        <p:spPr/>
        <p:txBody>
          <a:bodyPr>
            <a:normAutofit/>
          </a:bodyPr>
          <a:lstStyle/>
          <a:p>
            <a:pPr>
              <a:buFont typeface="Wingdings" pitchFamily="2" charset="2"/>
              <a:buChar char="q"/>
            </a:pPr>
            <a:r>
              <a:rPr lang="en-US" sz="2400" dirty="0">
                <a:latin typeface="Times New Roman" panose="02020603050405020304" pitchFamily="18" charset="0"/>
                <a:cs typeface="Times New Roman" panose="02020603050405020304" pitchFamily="18" charset="0"/>
              </a:rPr>
              <a:t>Grinding the dried neem leaves: </a:t>
            </a:r>
          </a:p>
          <a:p>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Once the neem leaves are completely dry, transfer them to a clean, dry grinder or a mortar and pestle. Grind them into a fine powder. Ensure that the grinder or mortar and pestle are specifically used for grinding herbs to avoid any contamination from previous ingredients. </a:t>
            </a:r>
          </a:p>
        </p:txBody>
      </p:sp>
    </p:spTree>
    <p:extLst>
      <p:ext uri="{BB962C8B-B14F-4D97-AF65-F5344CB8AC3E}">
        <p14:creationId xmlns:p14="http://schemas.microsoft.com/office/powerpoint/2010/main" val="4243601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C38C69-9ED6-FE4A-949E-E3E8D43784D2}"/>
              </a:ext>
            </a:extLst>
          </p:cNvPr>
          <p:cNvSpPr>
            <a:spLocks noGrp="1"/>
          </p:cNvSpPr>
          <p:nvPr>
            <p:ph idx="1"/>
          </p:nvPr>
        </p:nvSpPr>
        <p:spPr/>
        <p:txBody>
          <a:bodyPr/>
          <a:lstStyle/>
          <a:p>
            <a:pPr>
              <a:buFont typeface="Wingdings" pitchFamily="2" charset="2"/>
              <a:buChar char="q"/>
            </a:pPr>
            <a:r>
              <a:rPr lang="en-US" sz="2400" dirty="0">
                <a:latin typeface="Times New Roman" panose="02020603050405020304" pitchFamily="18" charset="0"/>
                <a:cs typeface="Times New Roman" panose="02020603050405020304" pitchFamily="18" charset="0"/>
              </a:rPr>
              <a:t>Storing the neem leaf powder: </a:t>
            </a:r>
          </a:p>
          <a:p>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Transfer the powdered neem leaves into an airtight container to preserve their freshness and potency. Keep the container in a cool, dry place, away from direct sunlight. Properly stored neem leaf powder can retain its health benefits for several months.</a:t>
            </a:r>
            <a:br>
              <a:rPr lang="en-US" dirty="0"/>
            </a:br>
            <a:br>
              <a:rPr lang="en-US" dirty="0"/>
            </a:br>
            <a:endParaRPr lang="en-US" dirty="0"/>
          </a:p>
        </p:txBody>
      </p:sp>
    </p:spTree>
    <p:extLst>
      <p:ext uri="{BB962C8B-B14F-4D97-AF65-F5344CB8AC3E}">
        <p14:creationId xmlns:p14="http://schemas.microsoft.com/office/powerpoint/2010/main" val="23411259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38FD58-E2CD-0F4E-9DDF-197900A96120}"/>
              </a:ext>
            </a:extLst>
          </p:cNvPr>
          <p:cNvSpPr>
            <a:spLocks noGrp="1"/>
          </p:cNvSpPr>
          <p:nvPr>
            <p:ph idx="1"/>
          </p:nvPr>
        </p:nvSpPr>
        <p:spPr>
          <a:xfrm>
            <a:off x="677334" y="546265"/>
            <a:ext cx="10402344" cy="5771408"/>
          </a:xfrm>
        </p:spPr>
        <p:txBody>
          <a:bodyPr>
            <a:normAutofit fontScale="92500" lnSpcReduction="10000"/>
          </a:bodyPr>
          <a:lstStyle/>
          <a:p>
            <a:pPr marL="0" indent="0">
              <a:buNone/>
            </a:pP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Now that you have prepared neem leaf powder, here are a few ways to incorporate it into your daily routine:</a:t>
            </a:r>
            <a:br>
              <a:rPr lang="en-US" sz="24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 Neem leaf tea: Boil a cup of water and add 1-2 teaspoons of neem leaf powder. Allow it to steep for 5-10 minutes before straining. You can add honey or lemon for flavor, if desired. Drink this tea once or twice a day.</a:t>
            </a:r>
            <a:br>
              <a:rPr lang="en-US" sz="24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 Neem leaf paste: Mix neem leaf powder with a small amount of water to form a paste. Apply this paste topically on the skin to address various skin conditions like acne, eczema, or fungal infections. Leave it on for 15-20 minutes before rinsing off with lukewarm water.</a:t>
            </a:r>
            <a:br>
              <a:rPr lang="en-US" sz="24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 Neem leaf oil infusion: Combine neem leaf powder with a carrier oil like coconut oil or sesame oil. Heat the mixture on low heat for about 10-15 minutes, then let it cool and strain. This oil infusion can be used for scalp massages, to address dandruff or promote hair growth. </a:t>
            </a:r>
          </a:p>
        </p:txBody>
      </p:sp>
      <p:sp>
        <p:nvSpPr>
          <p:cNvPr id="6" name="TextBox 5">
            <a:extLst>
              <a:ext uri="{FF2B5EF4-FFF2-40B4-BE49-F238E27FC236}">
                <a16:creationId xmlns:a16="http://schemas.microsoft.com/office/drawing/2014/main" id="{178C1097-F2B8-6240-A90E-0809F75FB188}"/>
              </a:ext>
            </a:extLst>
          </p:cNvPr>
          <p:cNvSpPr txBox="1"/>
          <p:nvPr/>
        </p:nvSpPr>
        <p:spPr>
          <a:xfrm>
            <a:off x="807522" y="6317673"/>
            <a:ext cx="3360717" cy="369332"/>
          </a:xfrm>
          <a:prstGeom prst="rect">
            <a:avLst/>
          </a:prstGeom>
          <a:noFill/>
        </p:spPr>
        <p:txBody>
          <a:bodyPr wrap="square" rtlCol="0">
            <a:spAutoFit/>
          </a:bodyPr>
          <a:lstStyle/>
          <a:p>
            <a:r>
              <a:rPr lang="en-US" b="1" i="1" dirty="0">
                <a:latin typeface="Calisto MT" panose="02040603050505030304" pitchFamily="18" charset="77"/>
              </a:rPr>
              <a:t>Bishop Dr. Sunday Achi Ayah</a:t>
            </a:r>
          </a:p>
        </p:txBody>
      </p:sp>
    </p:spTree>
    <p:extLst>
      <p:ext uri="{BB962C8B-B14F-4D97-AF65-F5344CB8AC3E}">
        <p14:creationId xmlns:p14="http://schemas.microsoft.com/office/powerpoint/2010/main" val="2088611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F92B7-BE1D-8046-BB0A-32F1D7E947FE}"/>
              </a:ext>
            </a:extLst>
          </p:cNvPr>
          <p:cNvSpPr>
            <a:spLocks noGrp="1"/>
          </p:cNvSpPr>
          <p:nvPr>
            <p:ph type="title"/>
          </p:nvPr>
        </p:nvSpPr>
        <p:spPr>
          <a:xfrm>
            <a:off x="3693227" y="609600"/>
            <a:ext cx="3336966" cy="839190"/>
          </a:xfrm>
        </p:spPr>
        <p:txBody>
          <a:bodyPr/>
          <a:lstStyle/>
          <a:p>
            <a:pPr algn="ctr"/>
            <a:r>
              <a:rPr lang="en-US" b="1" u="sng" dirty="0">
                <a:latin typeface="Times New Roman" panose="02020603050405020304" pitchFamily="18" charset="0"/>
                <a:cs typeface="Times New Roman" panose="02020603050405020304" pitchFamily="18" charset="0"/>
              </a:rPr>
              <a:t>Neem Tea</a:t>
            </a:r>
          </a:p>
        </p:txBody>
      </p:sp>
      <p:sp>
        <p:nvSpPr>
          <p:cNvPr id="3" name="Content Placeholder 2">
            <a:extLst>
              <a:ext uri="{FF2B5EF4-FFF2-40B4-BE49-F238E27FC236}">
                <a16:creationId xmlns:a16="http://schemas.microsoft.com/office/drawing/2014/main" id="{AD09F429-2D17-1C4C-8B1D-3023F12CB9DB}"/>
              </a:ext>
            </a:extLst>
          </p:cNvPr>
          <p:cNvSpPr>
            <a:spLocks noGrp="1"/>
          </p:cNvSpPr>
          <p:nvPr>
            <p:ph idx="1"/>
          </p:nvPr>
        </p:nvSpPr>
        <p:spPr>
          <a:xfrm>
            <a:off x="599704" y="2042555"/>
            <a:ext cx="9524011" cy="3218213"/>
          </a:xfrm>
        </p:spPr>
        <p:txBody>
          <a:bodyPr>
            <a:normAutofit lnSpcReduction="10000"/>
          </a:bodyPr>
          <a:lstStyle/>
          <a:p>
            <a:r>
              <a:rPr lang="en-US" sz="3200" b="1" dirty="0">
                <a:latin typeface="Times New Roman" panose="02020603050405020304" pitchFamily="18" charset="0"/>
                <a:cs typeface="Times New Roman" panose="02020603050405020304" pitchFamily="18" charset="0"/>
              </a:rPr>
              <a:t>Introduction:</a:t>
            </a:r>
          </a:p>
          <a:p>
            <a:pPr marL="0" indent="0">
              <a:buNone/>
            </a:pPr>
            <a:r>
              <a:rPr lang="en-US" sz="2400" dirty="0">
                <a:latin typeface="Times New Roman" panose="02020603050405020304" pitchFamily="18" charset="0"/>
                <a:cs typeface="Times New Roman" panose="02020603050405020304" pitchFamily="18" charset="0"/>
              </a:rPr>
              <a:t>Neem, scientifically known as Azadirachta indica, is a highly valued tree native to the Indian subcontinent. Its leaves have been used for centuries in traditional Ayurvedic medicine due to their exceptional health benefits. Neem leaves are packed with various bioactive compounds such as nimbin, nimbi-din, nimbidol, and gedunin, which contribute to their potent medicinal properties. Let's explore the numerous health benefits of neem leaves: </a:t>
            </a:r>
          </a:p>
        </p:txBody>
      </p:sp>
    </p:spTree>
    <p:extLst>
      <p:ext uri="{BB962C8B-B14F-4D97-AF65-F5344CB8AC3E}">
        <p14:creationId xmlns:p14="http://schemas.microsoft.com/office/powerpoint/2010/main" val="4046035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996D173-C522-CA47-B86B-E171AA9CEFAB}"/>
              </a:ext>
            </a:extLst>
          </p:cNvPr>
          <p:cNvSpPr>
            <a:spLocks noGrp="1"/>
          </p:cNvSpPr>
          <p:nvPr>
            <p:ph idx="1"/>
          </p:nvPr>
        </p:nvSpPr>
        <p:spPr>
          <a:xfrm>
            <a:off x="677334" y="901444"/>
            <a:ext cx="8596668" cy="2518289"/>
          </a:xfrm>
        </p:spPr>
        <p:txBody>
          <a:bodyPr>
            <a:normAutofit/>
          </a:bodyPr>
          <a:lstStyle/>
          <a:p>
            <a:r>
              <a:rPr lang="en-US" sz="2400" dirty="0">
                <a:latin typeface="Times New Roman" panose="02020603050405020304" pitchFamily="18" charset="0"/>
                <a:cs typeface="Times New Roman" panose="02020603050405020304" pitchFamily="18" charset="0"/>
              </a:rPr>
              <a:t>Boosts the immune system:</a:t>
            </a:r>
          </a:p>
          <a:p>
            <a:pPr marL="0" indent="0">
              <a:buNone/>
            </a:pPr>
            <a:r>
              <a:rPr lang="en-US" sz="2400" dirty="0">
                <a:latin typeface="Times New Roman" panose="02020603050405020304" pitchFamily="18" charset="0"/>
                <a:cs typeface="Times New Roman" panose="02020603050405020304" pitchFamily="18" charset="0"/>
              </a:rPr>
              <a:t>	Neem leaves contain immunomodulatory properties that help 	enhance the body's natural defense mechanism. Regular 	consumption of neem leaf extracts or tea can strengthen the 	immune system, making it more efficient in fighting off 	infections and diseases. </a:t>
            </a:r>
          </a:p>
        </p:txBody>
      </p:sp>
      <p:pic>
        <p:nvPicPr>
          <p:cNvPr id="3" name="Picture 2" descr="Viruses suspended on mid-air">
            <a:extLst>
              <a:ext uri="{FF2B5EF4-FFF2-40B4-BE49-F238E27FC236}">
                <a16:creationId xmlns:a16="http://schemas.microsoft.com/office/drawing/2014/main" id="{ED6C3E25-C47A-8DFC-252B-84DF3D37B1F4}"/>
              </a:ext>
            </a:extLst>
          </p:cNvPr>
          <p:cNvPicPr>
            <a:picLocks noChangeAspect="1"/>
          </p:cNvPicPr>
          <p:nvPr/>
        </p:nvPicPr>
        <p:blipFill>
          <a:blip r:embed="rId2"/>
          <a:stretch>
            <a:fillRect/>
          </a:stretch>
        </p:blipFill>
        <p:spPr>
          <a:xfrm>
            <a:off x="4857513" y="3139689"/>
            <a:ext cx="4416489" cy="3312367"/>
          </a:xfrm>
          <a:prstGeom prst="rect">
            <a:avLst/>
          </a:prstGeom>
        </p:spPr>
      </p:pic>
    </p:spTree>
    <p:extLst>
      <p:ext uri="{BB962C8B-B14F-4D97-AF65-F5344CB8AC3E}">
        <p14:creationId xmlns:p14="http://schemas.microsoft.com/office/powerpoint/2010/main" val="33970048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C1A304-DF1A-3A44-A979-2A312D0871A8}"/>
              </a:ext>
            </a:extLst>
          </p:cNvPr>
          <p:cNvSpPr>
            <a:spLocks noGrp="1"/>
          </p:cNvSpPr>
          <p:nvPr>
            <p:ph idx="1"/>
          </p:nvPr>
        </p:nvSpPr>
        <p:spPr>
          <a:xfrm>
            <a:off x="537375" y="674195"/>
            <a:ext cx="8596668" cy="3880773"/>
          </a:xfrm>
        </p:spPr>
        <p:txBody>
          <a:bodyPr/>
          <a:lstStyle/>
          <a:p>
            <a:r>
              <a:rPr lang="en-US" sz="2400" dirty="0">
                <a:latin typeface="Times New Roman" panose="02020603050405020304" pitchFamily="18" charset="0"/>
                <a:cs typeface="Times New Roman" panose="02020603050405020304" pitchFamily="18" charset="0"/>
              </a:rPr>
              <a:t>Supports oral health: </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Chewing neem leaves or using neem-based oral care products can promote oral hygiene. Neem has antimicrobial properties that combat bacteria causing dental plaque, gum diseases like gingivitis, and bad breath. Additionally, neem’s anti-inflammatory properties can alleviate gum inflammation.</a:t>
            </a:r>
            <a:br>
              <a:rPr lang="en-US" dirty="0"/>
            </a:br>
            <a:br>
              <a:rPr lang="en-US" dirty="0"/>
            </a:br>
            <a:endParaRPr lang="en-US" dirty="0"/>
          </a:p>
        </p:txBody>
      </p:sp>
      <p:pic>
        <p:nvPicPr>
          <p:cNvPr id="4" name="Picture 3" descr="A green bar of soap next to a box&#10;&#10;Description automatically generated">
            <a:extLst>
              <a:ext uri="{FF2B5EF4-FFF2-40B4-BE49-F238E27FC236}">
                <a16:creationId xmlns:a16="http://schemas.microsoft.com/office/drawing/2014/main" id="{8BC96DAD-4CC3-8BC9-A7B5-9B1DF9E927D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359158" y="4043362"/>
            <a:ext cx="4019325" cy="2439896"/>
          </a:xfrm>
          <a:prstGeom prst="rect">
            <a:avLst/>
          </a:prstGeom>
        </p:spPr>
      </p:pic>
      <p:sp>
        <p:nvSpPr>
          <p:cNvPr id="5" name="TextBox 4">
            <a:extLst>
              <a:ext uri="{FF2B5EF4-FFF2-40B4-BE49-F238E27FC236}">
                <a16:creationId xmlns:a16="http://schemas.microsoft.com/office/drawing/2014/main" id="{1D4D0E82-5507-B66C-4B40-3D550F7F5F7B}"/>
              </a:ext>
            </a:extLst>
          </p:cNvPr>
          <p:cNvSpPr txBox="1"/>
          <p:nvPr/>
        </p:nvSpPr>
        <p:spPr>
          <a:xfrm>
            <a:off x="8795657" y="3767963"/>
            <a:ext cx="3114638" cy="369332"/>
          </a:xfrm>
          <a:prstGeom prst="rect">
            <a:avLst/>
          </a:prstGeom>
          <a:noFill/>
        </p:spPr>
        <p:txBody>
          <a:bodyPr wrap="square" rtlCol="0">
            <a:spAutoFit/>
          </a:bodyPr>
          <a:lstStyle/>
          <a:p>
            <a:r>
              <a:rPr lang="en-US" sz="900" dirty="0">
                <a:hlinkClick r:id="rId3" tooltip="https://bangalorebengalurublog.blogspot.com/2010/09/review-of-himalaya-neem-turmeric-soap.html"/>
              </a:rPr>
              <a:t>This Photo</a:t>
            </a:r>
            <a:r>
              <a:rPr lang="en-US" sz="900" dirty="0"/>
              <a:t> by Unknown Author is licensed under </a:t>
            </a:r>
            <a:r>
              <a:rPr lang="en-US" sz="900" dirty="0">
                <a:hlinkClick r:id="rId4" tooltip="https://creativecommons.org/licenses/by-nc-nd/3.0/"/>
              </a:rPr>
              <a:t>CC BY-NC-ND</a:t>
            </a:r>
            <a:endParaRPr lang="en-US" sz="900" dirty="0"/>
          </a:p>
        </p:txBody>
      </p:sp>
      <p:pic>
        <p:nvPicPr>
          <p:cNvPr id="7" name="Picture 6" descr="A close-up of a tube of toothpaste&#10;&#10;Description automatically generated">
            <a:extLst>
              <a:ext uri="{FF2B5EF4-FFF2-40B4-BE49-F238E27FC236}">
                <a16:creationId xmlns:a16="http://schemas.microsoft.com/office/drawing/2014/main" id="{E953B8D3-E067-2E70-E8AD-91344404B90C}"/>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119423" y="4402018"/>
            <a:ext cx="5631638" cy="2358248"/>
          </a:xfrm>
          <a:prstGeom prst="rect">
            <a:avLst/>
          </a:prstGeom>
        </p:spPr>
      </p:pic>
      <p:sp>
        <p:nvSpPr>
          <p:cNvPr id="8" name="TextBox 7">
            <a:extLst>
              <a:ext uri="{FF2B5EF4-FFF2-40B4-BE49-F238E27FC236}">
                <a16:creationId xmlns:a16="http://schemas.microsoft.com/office/drawing/2014/main" id="{9B0FDE87-62CD-9074-55F1-BB56D3729102}"/>
              </a:ext>
            </a:extLst>
          </p:cNvPr>
          <p:cNvSpPr txBox="1"/>
          <p:nvPr/>
        </p:nvSpPr>
        <p:spPr>
          <a:xfrm>
            <a:off x="300000" y="6617153"/>
            <a:ext cx="12192000" cy="230832"/>
          </a:xfrm>
          <a:prstGeom prst="rect">
            <a:avLst/>
          </a:prstGeom>
          <a:noFill/>
        </p:spPr>
        <p:txBody>
          <a:bodyPr wrap="square" rtlCol="0">
            <a:spAutoFit/>
          </a:bodyPr>
          <a:lstStyle/>
          <a:p>
            <a:r>
              <a:rPr lang="en-US" sz="900" dirty="0">
                <a:hlinkClick r:id="rId6" tooltip="https://getlippie.blogspot.com/2009/11/organic-wednesday-dr-organic.html"/>
              </a:rPr>
              <a:t>This Photo</a:t>
            </a:r>
            <a:r>
              <a:rPr lang="en-US" sz="900" dirty="0"/>
              <a:t> by Unknown Author is licensed under </a:t>
            </a:r>
            <a:r>
              <a:rPr lang="en-US" sz="900" dirty="0">
                <a:hlinkClick r:id="rId7" tooltip="https://creativecommons.org/licenses/by-nd/3.0/"/>
              </a:rPr>
              <a:t>CC BY-ND</a:t>
            </a:r>
            <a:endParaRPr lang="en-US" sz="900" dirty="0"/>
          </a:p>
        </p:txBody>
      </p:sp>
      <p:pic>
        <p:nvPicPr>
          <p:cNvPr id="10" name="Picture 9" descr="A group of boxes of toothpaste&#10;&#10;Description automatically generated">
            <a:extLst>
              <a:ext uri="{FF2B5EF4-FFF2-40B4-BE49-F238E27FC236}">
                <a16:creationId xmlns:a16="http://schemas.microsoft.com/office/drawing/2014/main" id="{1726F68C-087A-DB74-0AEC-1A7788DB43E9}"/>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8865733" y="595738"/>
            <a:ext cx="3114638" cy="3114638"/>
          </a:xfrm>
          <a:prstGeom prst="rect">
            <a:avLst/>
          </a:prstGeom>
        </p:spPr>
      </p:pic>
      <p:sp>
        <p:nvSpPr>
          <p:cNvPr id="11" name="TextBox 10">
            <a:extLst>
              <a:ext uri="{FF2B5EF4-FFF2-40B4-BE49-F238E27FC236}">
                <a16:creationId xmlns:a16="http://schemas.microsoft.com/office/drawing/2014/main" id="{34AAFB18-3547-3AD8-6B1F-09F948F4BCC1}"/>
              </a:ext>
            </a:extLst>
          </p:cNvPr>
          <p:cNvSpPr txBox="1"/>
          <p:nvPr/>
        </p:nvSpPr>
        <p:spPr>
          <a:xfrm>
            <a:off x="2967000" y="7158000"/>
            <a:ext cx="6858000" cy="230832"/>
          </a:xfrm>
          <a:prstGeom prst="rect">
            <a:avLst/>
          </a:prstGeom>
          <a:noFill/>
        </p:spPr>
        <p:txBody>
          <a:bodyPr wrap="square" rtlCol="0">
            <a:spAutoFit/>
          </a:bodyPr>
          <a:lstStyle/>
          <a:p>
            <a:r>
              <a:rPr lang="en-US" sz="900">
                <a:hlinkClick r:id="rId9" tooltip="https://www.lifestutoring.com/product/herbal-toothpaste/"/>
              </a:rPr>
              <a:t>This Photo</a:t>
            </a:r>
            <a:r>
              <a:rPr lang="en-US" sz="900"/>
              <a:t> by Unknown Author is licensed under </a:t>
            </a:r>
            <a:r>
              <a:rPr lang="en-US" sz="900">
                <a:hlinkClick r:id="rId4" tooltip="https://creativecommons.org/licenses/by-nc-nd/3.0/"/>
              </a:rPr>
              <a:t>CC BY-NC-ND</a:t>
            </a:r>
            <a:endParaRPr lang="en-US" sz="900"/>
          </a:p>
        </p:txBody>
      </p:sp>
    </p:spTree>
    <p:extLst>
      <p:ext uri="{BB962C8B-B14F-4D97-AF65-F5344CB8AC3E}">
        <p14:creationId xmlns:p14="http://schemas.microsoft.com/office/powerpoint/2010/main" val="1331855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0247A8-E841-7B4F-B060-4760E965E421}"/>
              </a:ext>
            </a:extLst>
          </p:cNvPr>
          <p:cNvSpPr>
            <a:spLocks noGrp="1"/>
          </p:cNvSpPr>
          <p:nvPr>
            <p:ph idx="1"/>
          </p:nvPr>
        </p:nvSpPr>
        <p:spPr>
          <a:xfrm>
            <a:off x="798632" y="658360"/>
            <a:ext cx="8596668" cy="3880773"/>
          </a:xfrm>
        </p:spPr>
        <p:txBody>
          <a:bodyPr>
            <a:normAutofit/>
          </a:bodyPr>
          <a:lstStyle/>
          <a:p>
            <a:r>
              <a:rPr lang="en-US" sz="2400" dirty="0">
                <a:latin typeface="Times New Roman" panose="02020603050405020304" pitchFamily="18" charset="0"/>
                <a:cs typeface="Times New Roman" panose="02020603050405020304" pitchFamily="18" charset="0"/>
              </a:rPr>
              <a:t>Purifies the blood: </a:t>
            </a:r>
          </a:p>
          <a:p>
            <a:endParaRPr lang="en-US" sz="2400" dirty="0">
              <a:latin typeface="Times New Roman" panose="02020603050405020304" pitchFamily="18" charset="0"/>
              <a:cs typeface="Times New Roman" panose="02020603050405020304" pitchFamily="18" charset="0"/>
            </a:endParaRPr>
          </a:p>
          <a:p>
            <a:pPr marL="457200" lvl="1" indent="0">
              <a:buNone/>
            </a:pPr>
            <a:r>
              <a:rPr lang="en-US" sz="2200" dirty="0">
                <a:latin typeface="Times New Roman" panose="02020603050405020304" pitchFamily="18" charset="0"/>
                <a:cs typeface="Times New Roman" panose="02020603050405020304" pitchFamily="18" charset="0"/>
              </a:rPr>
              <a:t>	Neem leaves act as a natural blood purifier. They help eliminate 	toxins, cleanse the liver, and improve overall blood circulation. 	This cleansing effect aids in treating skin problems like acne, 	eczema, and psoriasis, as well as promoting a clear and radiant 	complexion. </a:t>
            </a:r>
          </a:p>
        </p:txBody>
      </p:sp>
      <p:pic>
        <p:nvPicPr>
          <p:cNvPr id="2" name="Picture 1" descr="A close-up of a human body&#10;&#10;Description automatically generated">
            <a:extLst>
              <a:ext uri="{FF2B5EF4-FFF2-40B4-BE49-F238E27FC236}">
                <a16:creationId xmlns:a16="http://schemas.microsoft.com/office/drawing/2014/main" id="{A2E6E0E2-0A09-D948-CD51-C21D2A01ABC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142717" y="3429000"/>
            <a:ext cx="4524360" cy="3004458"/>
          </a:xfrm>
          <a:prstGeom prst="rect">
            <a:avLst/>
          </a:prstGeom>
        </p:spPr>
      </p:pic>
      <p:sp>
        <p:nvSpPr>
          <p:cNvPr id="4" name="TextBox 3">
            <a:extLst>
              <a:ext uri="{FF2B5EF4-FFF2-40B4-BE49-F238E27FC236}">
                <a16:creationId xmlns:a16="http://schemas.microsoft.com/office/drawing/2014/main" id="{A0525756-9F72-BA21-A1D2-633E7AAFF0A3}"/>
              </a:ext>
            </a:extLst>
          </p:cNvPr>
          <p:cNvSpPr txBox="1"/>
          <p:nvPr/>
        </p:nvSpPr>
        <p:spPr>
          <a:xfrm>
            <a:off x="4035983" y="6433458"/>
            <a:ext cx="5004318" cy="230832"/>
          </a:xfrm>
          <a:prstGeom prst="rect">
            <a:avLst/>
          </a:prstGeom>
          <a:noFill/>
        </p:spPr>
        <p:txBody>
          <a:bodyPr wrap="square" rtlCol="0">
            <a:spAutoFit/>
          </a:bodyPr>
          <a:lstStyle/>
          <a:p>
            <a:r>
              <a:rPr lang="en-US" sz="900" dirty="0">
                <a:hlinkClick r:id="rId3" tooltip="https://culturacientifica.com/2020/02/16/los-numeros-del-sistema-circulatorio-humano/"/>
              </a:rPr>
              <a:t>This Photo</a:t>
            </a:r>
            <a:r>
              <a:rPr lang="en-US" sz="900" dirty="0"/>
              <a:t> by Unknown Author is licensed under </a:t>
            </a:r>
            <a:r>
              <a:rPr lang="en-US" sz="900" dirty="0">
                <a:hlinkClick r:id="rId4" tooltip="https://creativecommons.org/licenses/by-nc-nd/3.0/"/>
              </a:rPr>
              <a:t>CC BY-NC-ND</a:t>
            </a:r>
            <a:endParaRPr lang="en-US" sz="900" dirty="0"/>
          </a:p>
        </p:txBody>
      </p:sp>
    </p:spTree>
    <p:extLst>
      <p:ext uri="{BB962C8B-B14F-4D97-AF65-F5344CB8AC3E}">
        <p14:creationId xmlns:p14="http://schemas.microsoft.com/office/powerpoint/2010/main" val="2853154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B8B897-D2DF-584E-AB9D-A3C8F3F360FA}"/>
              </a:ext>
            </a:extLst>
          </p:cNvPr>
          <p:cNvSpPr>
            <a:spLocks noGrp="1"/>
          </p:cNvSpPr>
          <p:nvPr>
            <p:ph idx="1"/>
          </p:nvPr>
        </p:nvSpPr>
        <p:spPr>
          <a:xfrm>
            <a:off x="677334" y="2160589"/>
            <a:ext cx="9202936" cy="3397063"/>
          </a:xfrm>
        </p:spPr>
        <p:txBody>
          <a:bodyPr>
            <a:normAutofit/>
          </a:bodyPr>
          <a:lstStyle/>
          <a:p>
            <a:r>
              <a:rPr lang="en-US" sz="2400" dirty="0">
                <a:latin typeface="Times New Roman" panose="02020603050405020304" pitchFamily="18" charset="0"/>
                <a:cs typeface="Times New Roman" panose="02020603050405020304" pitchFamily="18" charset="0"/>
              </a:rPr>
              <a:t>Controls diabetes:</a:t>
            </a:r>
          </a:p>
          <a:p>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	 Neem leaves are known to possess antidiabetic 	properties that 	can 	help manage blood sugar levels. The active compounds in neem 	leaves enhance insulin receptor sensitivity, stimulate insulin 	production, and inhibit glucose absorption, which contributes to better 	glycemic control. </a:t>
            </a:r>
          </a:p>
        </p:txBody>
      </p:sp>
    </p:spTree>
    <p:extLst>
      <p:ext uri="{BB962C8B-B14F-4D97-AF65-F5344CB8AC3E}">
        <p14:creationId xmlns:p14="http://schemas.microsoft.com/office/powerpoint/2010/main" val="2279165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53A1B9-B98A-4A45-B6D0-A0B2D37254A7}"/>
              </a:ext>
            </a:extLst>
          </p:cNvPr>
          <p:cNvSpPr>
            <a:spLocks noGrp="1"/>
          </p:cNvSpPr>
          <p:nvPr>
            <p:ph idx="1"/>
          </p:nvPr>
        </p:nvSpPr>
        <p:spPr>
          <a:xfrm>
            <a:off x="677334" y="285136"/>
            <a:ext cx="8596668" cy="3880773"/>
          </a:xfrm>
        </p:spPr>
        <p:txBody>
          <a:bodyPr>
            <a:noAutofit/>
          </a:bodyPr>
          <a:lstStyle/>
          <a:p>
            <a:r>
              <a:rPr lang="en-US" sz="2400" dirty="0">
                <a:latin typeface="Times New Roman" panose="02020603050405020304" pitchFamily="18" charset="0"/>
                <a:cs typeface="Times New Roman" panose="02020603050405020304" pitchFamily="18" charset="0"/>
              </a:rPr>
              <a:t>Supports digestive health: </a:t>
            </a:r>
          </a:p>
          <a:p>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	Neem leaves have been traditionally used to address various 	digestive ailments. They possess antibacterial, antifungal, and 	anti-inflammatory properties that aid in relieving digestive 	disorders such as indigestion, bloating, and stomach ulcers. 	Neem leaves can also help regulate bowel movements and 	alleviate constipation.</a:t>
            </a:r>
            <a:br>
              <a:rPr lang="en-US" sz="24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pic>
        <p:nvPicPr>
          <p:cNvPr id="4" name="Picture 3" descr="A diagram of the human digestive system&#10;&#10;Description automatically generated">
            <a:extLst>
              <a:ext uri="{FF2B5EF4-FFF2-40B4-BE49-F238E27FC236}">
                <a16:creationId xmlns:a16="http://schemas.microsoft.com/office/drawing/2014/main" id="{5398060E-2DD3-4BC5-66EE-3E62856ABA7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376057" y="3138585"/>
            <a:ext cx="5968481" cy="3357271"/>
          </a:xfrm>
          <a:prstGeom prst="rect">
            <a:avLst/>
          </a:prstGeom>
        </p:spPr>
      </p:pic>
      <p:sp>
        <p:nvSpPr>
          <p:cNvPr id="5" name="TextBox 4">
            <a:extLst>
              <a:ext uri="{FF2B5EF4-FFF2-40B4-BE49-F238E27FC236}">
                <a16:creationId xmlns:a16="http://schemas.microsoft.com/office/drawing/2014/main" id="{4AA18F97-EC51-E0CE-C473-2E8495A30FA6}"/>
              </a:ext>
            </a:extLst>
          </p:cNvPr>
          <p:cNvSpPr txBox="1"/>
          <p:nvPr/>
        </p:nvSpPr>
        <p:spPr>
          <a:xfrm>
            <a:off x="5383762" y="6495856"/>
            <a:ext cx="7620000" cy="230832"/>
          </a:xfrm>
          <a:prstGeom prst="rect">
            <a:avLst/>
          </a:prstGeom>
          <a:noFill/>
        </p:spPr>
        <p:txBody>
          <a:bodyPr wrap="square" rtlCol="0">
            <a:spAutoFit/>
          </a:bodyPr>
          <a:lstStyle/>
          <a:p>
            <a:r>
              <a:rPr lang="en-US" sz="900">
                <a:hlinkClick r:id="rId3" tooltip="https://www.biologycorner.com/2021/04/07/digestive-system-drag-and-drop-with-quiz/"/>
              </a:rPr>
              <a:t>This Photo</a:t>
            </a:r>
            <a:r>
              <a:rPr lang="en-US" sz="900"/>
              <a:t> by Unknown Author is licensed under </a:t>
            </a:r>
            <a:r>
              <a:rPr lang="en-US" sz="900">
                <a:hlinkClick r:id="rId4" tooltip="https://creativecommons.org/licenses/by-nc-sa/3.0/"/>
              </a:rPr>
              <a:t>CC BY-SA-NC</a:t>
            </a:r>
            <a:endParaRPr lang="en-US" sz="900"/>
          </a:p>
        </p:txBody>
      </p:sp>
    </p:spTree>
    <p:extLst>
      <p:ext uri="{BB962C8B-B14F-4D97-AF65-F5344CB8AC3E}">
        <p14:creationId xmlns:p14="http://schemas.microsoft.com/office/powerpoint/2010/main" val="2180327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EE44C0-BAB3-4744-8AA6-66FE3F7F1C43}"/>
              </a:ext>
            </a:extLst>
          </p:cNvPr>
          <p:cNvSpPr>
            <a:spLocks noGrp="1"/>
          </p:cNvSpPr>
          <p:nvPr>
            <p:ph idx="1"/>
          </p:nvPr>
        </p:nvSpPr>
        <p:spPr/>
        <p:txBody>
          <a:bodyPr>
            <a:noAutofit/>
          </a:bodyPr>
          <a:lstStyle/>
          <a:p>
            <a:r>
              <a:rPr lang="en-US" sz="2400" dirty="0">
                <a:latin typeface="Times New Roman" panose="02020603050405020304" pitchFamily="18" charset="0"/>
                <a:cs typeface="Times New Roman" panose="02020603050405020304" pitchFamily="18" charset="0"/>
              </a:rPr>
              <a:t>Fights against cancer: </a:t>
            </a:r>
          </a:p>
          <a:p>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	Certain compounds found in neem leaves have demonstrated 	anticancer properties. They help inhibit the growth of cancer 	cells, prevent the formation of new blood vessels to tumors 	(angiogenesis), and induce apoptosis (planned cell death) in 	cancer cells. However, further research is needed to fully 	understand neem's potential in cancer treatment.</a:t>
            </a:r>
            <a:br>
              <a:rPr lang="en-US" sz="24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8030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29094-602D-6447-9657-9D2E3F2E302C}"/>
              </a:ext>
            </a:extLst>
          </p:cNvPr>
          <p:cNvSpPr>
            <a:spLocks noGrp="1"/>
          </p:cNvSpPr>
          <p:nvPr>
            <p:ph idx="1"/>
          </p:nvPr>
        </p:nvSpPr>
        <p:spPr>
          <a:xfrm>
            <a:off x="249317" y="1362921"/>
            <a:ext cx="5558096" cy="3880773"/>
          </a:xfrm>
        </p:spPr>
        <p:txBody>
          <a:bodyPr>
            <a:normAutofit lnSpcReduction="10000"/>
          </a:bodyPr>
          <a:lstStyle/>
          <a:p>
            <a:r>
              <a:rPr lang="en-US" sz="2400" dirty="0">
                <a:latin typeface="Times New Roman" panose="02020603050405020304" pitchFamily="18" charset="0"/>
                <a:cs typeface="Times New Roman" panose="02020603050405020304" pitchFamily="18" charset="0"/>
              </a:rPr>
              <a:t>Manages respiratory conditions: </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	Neem leaves possess expectorant and antimicrobial properties 	that can provide relief from respiratory conditions like asthma, 	bronchitis, and coughs. Inhaling steam infused with neem leaves 	can help clear congestion, reduce inflammation, and soothe 	respiratory passages.</a:t>
            </a:r>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pic>
        <p:nvPicPr>
          <p:cNvPr id="7" name="Picture 6" descr="A diagram of a human body">
            <a:extLst>
              <a:ext uri="{FF2B5EF4-FFF2-40B4-BE49-F238E27FC236}">
                <a16:creationId xmlns:a16="http://schemas.microsoft.com/office/drawing/2014/main" id="{01CB5FED-A10A-EA7C-D31A-A95D5D69872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096000" y="1339461"/>
            <a:ext cx="3736841" cy="4332569"/>
          </a:xfrm>
          <a:prstGeom prst="rect">
            <a:avLst/>
          </a:prstGeom>
        </p:spPr>
      </p:pic>
      <p:sp>
        <p:nvSpPr>
          <p:cNvPr id="8" name="TextBox 7">
            <a:extLst>
              <a:ext uri="{FF2B5EF4-FFF2-40B4-BE49-F238E27FC236}">
                <a16:creationId xmlns:a16="http://schemas.microsoft.com/office/drawing/2014/main" id="{7EE736DF-19BC-1771-8F9F-C1AC2EE81EC3}"/>
              </a:ext>
            </a:extLst>
          </p:cNvPr>
          <p:cNvSpPr txBox="1"/>
          <p:nvPr/>
        </p:nvSpPr>
        <p:spPr>
          <a:xfrm>
            <a:off x="6546716" y="5518539"/>
            <a:ext cx="3286125" cy="369332"/>
          </a:xfrm>
          <a:prstGeom prst="rect">
            <a:avLst/>
          </a:prstGeom>
          <a:noFill/>
        </p:spPr>
        <p:txBody>
          <a:bodyPr wrap="square" rtlCol="0">
            <a:spAutoFit/>
          </a:bodyPr>
          <a:lstStyle/>
          <a:p>
            <a:r>
              <a:rPr lang="en-US" sz="900" dirty="0">
                <a:hlinkClick r:id="rId3" tooltip="https://fslovenglish.blogspot.com/2019/12/"/>
              </a:rPr>
              <a:t>This Photo</a:t>
            </a:r>
            <a:r>
              <a:rPr lang="en-US" sz="900" dirty="0"/>
              <a:t> by Unknown Author is licensed under </a:t>
            </a:r>
            <a:r>
              <a:rPr lang="en-US" sz="900" dirty="0">
                <a:hlinkClick r:id="rId4" tooltip="https://creativecommons.org/licenses/by-nc-sa/3.0/"/>
              </a:rPr>
              <a:t>CC BY-SA-NC</a:t>
            </a:r>
            <a:endParaRPr lang="en-US" sz="900" dirty="0"/>
          </a:p>
        </p:txBody>
      </p:sp>
    </p:spTree>
    <p:extLst>
      <p:ext uri="{BB962C8B-B14F-4D97-AF65-F5344CB8AC3E}">
        <p14:creationId xmlns:p14="http://schemas.microsoft.com/office/powerpoint/2010/main" val="3706201344"/>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121</TotalTime>
  <Words>1175</Words>
  <Application>Microsoft Office PowerPoint</Application>
  <PresentationFormat>Widescreen</PresentationFormat>
  <Paragraphs>59</Paragraphs>
  <Slides>19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Calisto MT</vt:lpstr>
      <vt:lpstr>Copperplate Gothic Bold</vt:lpstr>
      <vt:lpstr>Times New Roman</vt:lpstr>
      <vt:lpstr>Trebuchet MS</vt:lpstr>
      <vt:lpstr>Wingdings</vt:lpstr>
      <vt:lpstr>Wingdings 3</vt:lpstr>
      <vt:lpstr>Facet</vt:lpstr>
      <vt:lpstr>Natural Neem  Products</vt:lpstr>
      <vt:lpstr>Neem Tea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prepare Neem leaf as a Tea</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Natural Tea Products</dc:title>
  <dc:creator>Microsoft Office User</dc:creator>
  <cp:lastModifiedBy>REGGAE BROWN</cp:lastModifiedBy>
  <cp:revision>8</cp:revision>
  <dcterms:created xsi:type="dcterms:W3CDTF">2023-10-12T03:20:58Z</dcterms:created>
  <dcterms:modified xsi:type="dcterms:W3CDTF">2023-10-12T16:54:22Z</dcterms:modified>
</cp:coreProperties>
</file>